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8"/>
    <a:srgbClr val="4DEDF3"/>
    <a:srgbClr val="AA3330"/>
    <a:srgbClr val="390D0F"/>
    <a:srgbClr val="DB3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8"/>
    <p:restoredTop sz="91327"/>
  </p:normalViewPr>
  <p:slideViewPr>
    <p:cSldViewPr snapToGrid="0" snapToObjects="1">
      <p:cViewPr>
        <p:scale>
          <a:sx n="18" d="100"/>
          <a:sy n="18" d="100"/>
        </p:scale>
        <p:origin x="213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05D60-E16A-1E41-83E2-0C3B607BEA93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25319-0F1B-BE43-8EE2-F5290583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1pPr>
    <a:lvl2pPr marL="1324691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2pPr>
    <a:lvl3pPr marL="2649383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3pPr>
    <a:lvl4pPr marL="3974074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4pPr>
    <a:lvl5pPr marL="5298765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5pPr>
    <a:lvl6pPr marL="6623456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6pPr>
    <a:lvl7pPr marL="7948148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7pPr>
    <a:lvl8pPr marL="9272839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8pPr>
    <a:lvl9pPr marL="10597530" algn="l" defTabSz="2649383" rtl="0" eaLnBrk="1" latinLnBrk="0" hangingPunct="1">
      <a:defRPr sz="347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5319-0F1B-BE43-8EE2-F52905833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4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725" y="4953466"/>
            <a:ext cx="18186876" cy="10537496"/>
          </a:xfrm>
        </p:spPr>
        <p:txBody>
          <a:bodyPr anchor="b"/>
          <a:lstStyle>
            <a:lvl1pPr algn="ctr"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4541" y="15897328"/>
            <a:ext cx="16047244" cy="7307583"/>
          </a:xfrm>
        </p:spPr>
        <p:txBody>
          <a:bodyPr/>
          <a:lstStyle>
            <a:lvl1pPr marL="0" indent="0" algn="ctr">
              <a:buNone/>
              <a:defRPr sz="5616"/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7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1611452"/>
            <a:ext cx="4613583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998" y="1611452"/>
            <a:ext cx="13573294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2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55" y="7545809"/>
            <a:ext cx="18454330" cy="12590343"/>
          </a:xfrm>
        </p:spPr>
        <p:txBody>
          <a:bodyPr anchor="b"/>
          <a:lstStyle>
            <a:lvl1pPr>
              <a:defRPr sz="14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855" y="20255262"/>
            <a:ext cx="18454330" cy="6620964"/>
          </a:xfrm>
        </p:spPr>
        <p:txBody>
          <a:bodyPr/>
          <a:lstStyle>
            <a:lvl1pPr marL="0" indent="0">
              <a:buNone/>
              <a:defRPr sz="5616">
                <a:solidFill>
                  <a:schemeClr val="tx1"/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997" y="8057261"/>
            <a:ext cx="9093438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1890" y="8057261"/>
            <a:ext cx="9093438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5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1611459"/>
            <a:ext cx="184543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87" y="7419688"/>
            <a:ext cx="9051647" cy="3636275"/>
          </a:xfr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87" y="11055963"/>
            <a:ext cx="9051647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1891" y="7419688"/>
            <a:ext cx="9096225" cy="3636275"/>
          </a:xfrm>
        </p:spPr>
        <p:txBody>
          <a:bodyPr anchor="b"/>
          <a:lstStyle>
            <a:lvl1pPr marL="0" indent="0">
              <a:buNone/>
              <a:defRPr sz="5616" b="1"/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1891" y="11055963"/>
            <a:ext cx="90962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8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4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225" y="4357934"/>
            <a:ext cx="10831890" cy="21509383"/>
          </a:xfrm>
        </p:spPr>
        <p:txBody>
          <a:bodyPr/>
          <a:lstStyle>
            <a:lvl1pPr>
              <a:defRPr sz="7488"/>
            </a:lvl1pPr>
            <a:lvl2pPr>
              <a:defRPr sz="6552"/>
            </a:lvl2pPr>
            <a:lvl3pPr>
              <a:defRPr sz="5616"/>
            </a:lvl3pPr>
            <a:lvl4pPr>
              <a:defRPr sz="4680"/>
            </a:lvl4pPr>
            <a:lvl5pPr>
              <a:defRPr sz="4680"/>
            </a:lvl5pPr>
            <a:lvl6pPr>
              <a:defRPr sz="4680"/>
            </a:lvl6pPr>
            <a:lvl7pPr>
              <a:defRPr sz="4680"/>
            </a:lvl7pPr>
            <a:lvl8pPr>
              <a:defRPr sz="4680"/>
            </a:lvl8pPr>
            <a:lvl9pPr>
              <a:defRPr sz="468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8"/>
            <a:ext cx="6900872" cy="7062364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6225" y="4357934"/>
            <a:ext cx="10831890" cy="21509383"/>
          </a:xfrm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6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998" y="8057261"/>
            <a:ext cx="184543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997" y="28053287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9EB5-C971-2145-B9F2-FC5D2EB4B175}" type="datetimeFigureOut">
              <a:rPr lang="en-US" smtClean="0"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7533" y="28053287"/>
            <a:ext cx="7221260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1155" y="28053287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0DE2C-687C-A74E-A254-905607EA7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2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139605" rtl="0" eaLnBrk="1" latinLnBrk="0" hangingPunct="1">
        <a:lnSpc>
          <a:spcPct val="90000"/>
        </a:lnSpc>
        <a:spcBef>
          <a:spcPct val="0"/>
        </a:spcBef>
        <a:buNone/>
        <a:defRPr sz="102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90000"/>
        </a:lnSpc>
        <a:spcBef>
          <a:spcPts val="2340"/>
        </a:spcBef>
        <a:buFont typeface="Arial" panose="020B0604020202020204" pitchFamily="34" charset="0"/>
        <a:buChar char="•"/>
        <a:defRPr sz="6552" kern="1200">
          <a:solidFill>
            <a:schemeClr val="tx1"/>
          </a:solidFill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6" kern="1200">
          <a:solidFill>
            <a:schemeClr val="tx1"/>
          </a:solidFill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kamalabdel97@gmail.com" TargetMode="External"/><Relationship Id="rId13" Type="http://schemas.openxmlformats.org/officeDocument/2006/relationships/image" Target="../media/image6.png"/><Relationship Id="rId18" Type="http://schemas.openxmlformats.org/officeDocument/2006/relationships/image" Target="../media/image11.svg"/><Relationship Id="rId26" Type="http://schemas.openxmlformats.org/officeDocument/2006/relationships/image" Target="../media/image19.png"/><Relationship Id="rId3" Type="http://schemas.openxmlformats.org/officeDocument/2006/relationships/image" Target="../media/image1.tiff"/><Relationship Id="rId21" Type="http://schemas.openxmlformats.org/officeDocument/2006/relationships/image" Target="../media/image14.png"/><Relationship Id="rId7" Type="http://schemas.openxmlformats.org/officeDocument/2006/relationships/image" Target="../media/image3.tiff"/><Relationship Id="rId12" Type="http://schemas.openxmlformats.org/officeDocument/2006/relationships/hyperlink" Target="https://www.google.com/url?sa=i&amp;rct=j&amp;q=&amp;esrc=s&amp;source=images&amp;cd=&amp;ved=2ahUKEwijyr_cjr3iAhWQVN8KHeLuBqsQjRx6BAgBEAU&amp;url=https%3A%2F%2Fwww.isi-web.org%2Findex.php%2Factivities%2Fworld-statistics-congresses&amp;psig=AOvVaw2LzWwTCVk2cW7P5KHyKL9o&amp;ust=1559094756054339" TargetMode="Externa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KamalAbdel" TargetMode="External"/><Relationship Id="rId11" Type="http://schemas.openxmlformats.org/officeDocument/2006/relationships/image" Target="../media/image5.png"/><Relationship Id="rId24" Type="http://schemas.openxmlformats.org/officeDocument/2006/relationships/image" Target="../media/image17.svg"/><Relationship Id="rId5" Type="http://schemas.openxmlformats.org/officeDocument/2006/relationships/image" Target="../media/image2.tiff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hyperlink" Target="https://www.google.com/url?sa=i&amp;rct=j&amp;q=&amp;esrc=s&amp;source=images&amp;cd=&amp;ved=2ahUKEwi5rZicjr3iAhVJm-AKHQesCLAQjRx6BAgBEAU&amp;url=https%3A%2F%2Fwww.artandeducation.net%2Fdirectory%2F78714%2Fbrooklyn-college-city-university-of-new-york&amp;psig=AOvVaw02h1vbVdx8-aISX7_TxERT&amp;ust=1559094616846856" TargetMode="External"/><Relationship Id="rId19" Type="http://schemas.openxmlformats.org/officeDocument/2006/relationships/image" Target="../media/image12.png"/><Relationship Id="rId4" Type="http://schemas.openxmlformats.org/officeDocument/2006/relationships/hyperlink" Target="http://github.com/kamalabdel97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7.jpg"/><Relationship Id="rId22" Type="http://schemas.openxmlformats.org/officeDocument/2006/relationships/image" Target="../media/image15.svg"/><Relationship Id="rId2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30417-59F5-6443-AA31-5B700A2400CF}"/>
              </a:ext>
            </a:extLst>
          </p:cNvPr>
          <p:cNvSpPr/>
          <p:nvPr/>
        </p:nvSpPr>
        <p:spPr>
          <a:xfrm>
            <a:off x="-2" y="28415334"/>
            <a:ext cx="21396325" cy="1853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9518E4-D335-5746-8098-8514E87B9751}"/>
              </a:ext>
            </a:extLst>
          </p:cNvPr>
          <p:cNvSpPr/>
          <p:nvPr/>
        </p:nvSpPr>
        <p:spPr>
          <a:xfrm>
            <a:off x="0" y="0"/>
            <a:ext cx="21308699" cy="4329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A33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E6C8A3-CC8A-0943-9D96-FD977139FF50}"/>
              </a:ext>
            </a:extLst>
          </p:cNvPr>
          <p:cNvGrpSpPr/>
          <p:nvPr/>
        </p:nvGrpSpPr>
        <p:grpSpPr>
          <a:xfrm>
            <a:off x="0" y="28395917"/>
            <a:ext cx="22017017" cy="1562144"/>
            <a:chOff x="14621298" y="31747860"/>
            <a:chExt cx="22017017" cy="15621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015B30C-75B4-A44D-8994-98F2F1D0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83031" y="31934222"/>
              <a:ext cx="1403300" cy="136587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BF0C47-5CEE-E54C-A2FA-61038838788E}"/>
                </a:ext>
              </a:extLst>
            </p:cNvPr>
            <p:cNvSpPr txBox="1"/>
            <p:nvPr/>
          </p:nvSpPr>
          <p:spPr>
            <a:xfrm>
              <a:off x="16486294" y="32221480"/>
              <a:ext cx="3910071" cy="74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13" dirty="0">
                  <a:hlinkClick r:id="rId4"/>
                </a:rPr>
                <a:t>kamalabdel97</a:t>
              </a:r>
              <a:endParaRPr lang="en-US" sz="4213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F40E195-7479-B541-AC7F-E9941FC10A66}"/>
                </a:ext>
              </a:extLst>
            </p:cNvPr>
            <p:cNvCxnSpPr>
              <a:cxnSpLocks/>
            </p:cNvCxnSpPr>
            <p:nvPr/>
          </p:nvCxnSpPr>
          <p:spPr>
            <a:xfrm>
              <a:off x="14621298" y="31747860"/>
              <a:ext cx="21396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AD9D593-DD20-EF47-8D82-4003B8FF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31702" y="31934219"/>
              <a:ext cx="1375785" cy="137578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E2A85-EB95-F442-8A95-2C1CD12CD7C1}"/>
                </a:ext>
              </a:extLst>
            </p:cNvPr>
            <p:cNvSpPr txBox="1"/>
            <p:nvPr/>
          </p:nvSpPr>
          <p:spPr>
            <a:xfrm>
              <a:off x="22707487" y="32159039"/>
              <a:ext cx="4990925" cy="74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13" dirty="0">
                  <a:hlinkClick r:id="rId6"/>
                </a:rPr>
                <a:t>Kamal Abdelrahman</a:t>
              </a:r>
              <a:endParaRPr lang="en-US" sz="4213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16125AF-C09D-8342-A587-4FE56161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33751" y="32176526"/>
              <a:ext cx="1375785" cy="104258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9569D7-2B09-7142-9AC9-EC84DDF21A4C}"/>
                </a:ext>
              </a:extLst>
            </p:cNvPr>
            <p:cNvSpPr txBox="1"/>
            <p:nvPr/>
          </p:nvSpPr>
          <p:spPr>
            <a:xfrm>
              <a:off x="30068255" y="32239871"/>
              <a:ext cx="6570060" cy="74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13" dirty="0">
                  <a:hlinkClick r:id="rId8"/>
                </a:rPr>
                <a:t>kamalabdel97@gmail.com</a:t>
              </a:r>
              <a:endParaRPr lang="en-US" sz="4213" dirty="0"/>
            </a:p>
          </p:txBody>
        </p:sp>
      </p:grpSp>
      <p:pic>
        <p:nvPicPr>
          <p:cNvPr id="54" name="Picture 5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742A891-8319-2B4F-985A-EF88506A63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855" y="12242040"/>
            <a:ext cx="6284741" cy="6173406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313FC2A-62BD-C646-A8A8-A59D06B31A7C}"/>
              </a:ext>
            </a:extLst>
          </p:cNvPr>
          <p:cNvSpPr txBox="1"/>
          <p:nvPr/>
        </p:nvSpPr>
        <p:spPr>
          <a:xfrm>
            <a:off x="10738139" y="19416924"/>
            <a:ext cx="10646357" cy="1200329"/>
          </a:xfrm>
          <a:prstGeom prst="rect">
            <a:avLst/>
          </a:prstGeom>
          <a:solidFill>
            <a:srgbClr val="FF0028">
              <a:alpha val="8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/>
            </a:lvl1pPr>
          </a:lstStyle>
          <a:p>
            <a:r>
              <a:rPr lang="en-US" dirty="0"/>
              <a:t>Findings and Future Goals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35452E-5AD0-CD4D-AA6E-84655B3C14DD}"/>
              </a:ext>
            </a:extLst>
          </p:cNvPr>
          <p:cNvSpPr txBox="1"/>
          <p:nvPr/>
        </p:nvSpPr>
        <p:spPr>
          <a:xfrm>
            <a:off x="51806" y="19321021"/>
            <a:ext cx="9434992" cy="1200329"/>
          </a:xfrm>
          <a:prstGeom prst="rect">
            <a:avLst/>
          </a:prstGeom>
          <a:solidFill>
            <a:srgbClr val="FF0028">
              <a:alpha val="8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/>
            </a:lvl1pPr>
          </a:lstStyle>
          <a:p>
            <a:r>
              <a:rPr lang="en-US" dirty="0"/>
              <a:t>GIS Model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F610C03-D2C6-CB49-9616-EA34F3E94D8B}"/>
              </a:ext>
            </a:extLst>
          </p:cNvPr>
          <p:cNvSpPr/>
          <p:nvPr/>
        </p:nvSpPr>
        <p:spPr>
          <a:xfrm>
            <a:off x="3352801" y="202379"/>
            <a:ext cx="139726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333333"/>
                </a:solidFill>
                <a:latin typeface="Roboto"/>
              </a:rPr>
              <a:t>An Interdisciplinary Approach of Observing Quality of Life Indicators In an Urban Environment using Geographic Information Systems</a:t>
            </a:r>
            <a:endParaRPr lang="en-US" sz="4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64DA8D-8107-4D44-91A1-C9AD9C99C8AF}"/>
              </a:ext>
            </a:extLst>
          </p:cNvPr>
          <p:cNvSpPr/>
          <p:nvPr/>
        </p:nvSpPr>
        <p:spPr>
          <a:xfrm>
            <a:off x="3212054" y="2141371"/>
            <a:ext cx="14254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333333"/>
                </a:solidFill>
                <a:latin typeface="Roboto"/>
              </a:rPr>
              <a:t>Kamal Abdelrahman</a:t>
            </a:r>
            <a:r>
              <a:rPr lang="en-US" sz="3200" baseline="30000" dirty="0">
                <a:solidFill>
                  <a:srgbClr val="333333"/>
                </a:solidFill>
                <a:latin typeface="Roboto"/>
              </a:rPr>
              <a:t>1,1</a:t>
            </a:r>
            <a:r>
              <a:rPr lang="en-US" sz="3200" dirty="0">
                <a:solidFill>
                  <a:srgbClr val="333333"/>
                </a:solidFill>
                <a:latin typeface="Roboto"/>
              </a:rPr>
              <a:t>, Stephanie Rodriguez, MS</a:t>
            </a:r>
            <a:r>
              <a:rPr lang="en-US" sz="3200" baseline="30000" dirty="0">
                <a:solidFill>
                  <a:srgbClr val="333333"/>
                </a:solidFill>
                <a:latin typeface="Roboto"/>
              </a:rPr>
              <a:t>1,2</a:t>
            </a:r>
            <a:endParaRPr lang="en-US" sz="3200" dirty="0">
              <a:solidFill>
                <a:srgbClr val="333333"/>
              </a:solidFill>
              <a:latin typeface="Roboto"/>
            </a:endParaRPr>
          </a:p>
          <a:p>
            <a:pPr algn="ctr"/>
            <a:r>
              <a:rPr lang="en-US" sz="2400" dirty="0">
                <a:solidFill>
                  <a:srgbClr val="333333"/>
                </a:solidFill>
                <a:latin typeface="Roboto"/>
              </a:rPr>
              <a:t>City University of New York – Brooklyn College</a:t>
            </a:r>
            <a:r>
              <a:rPr lang="en-US" sz="2400" baseline="30000" dirty="0">
                <a:solidFill>
                  <a:srgbClr val="333333"/>
                </a:solidFill>
                <a:latin typeface="Roboto"/>
              </a:rPr>
              <a:t>1</a:t>
            </a:r>
            <a:endParaRPr lang="en-US" sz="2400" dirty="0">
              <a:solidFill>
                <a:srgbClr val="333333"/>
              </a:solidFill>
              <a:latin typeface="Roboto"/>
            </a:endParaRPr>
          </a:p>
          <a:p>
            <a:pPr algn="ctr"/>
            <a:r>
              <a:rPr lang="en-US" sz="2400" dirty="0">
                <a:solidFill>
                  <a:srgbClr val="333333"/>
                </a:solidFill>
                <a:latin typeface="Roboto"/>
              </a:rPr>
              <a:t>Department of Psychology</a:t>
            </a:r>
            <a:r>
              <a:rPr lang="en-US" sz="2400" baseline="30000" dirty="0">
                <a:solidFill>
                  <a:srgbClr val="333333"/>
                </a:solidFill>
                <a:latin typeface="Roboto"/>
              </a:rPr>
              <a:t>1</a:t>
            </a:r>
            <a:r>
              <a:rPr lang="en-US" sz="2400" dirty="0">
                <a:solidFill>
                  <a:srgbClr val="333333"/>
                </a:solidFill>
                <a:latin typeface="Roboto"/>
              </a:rPr>
              <a:t>, Department of Earth and Environmental Sciences</a:t>
            </a:r>
            <a:r>
              <a:rPr lang="en-US" sz="2400" baseline="30000" dirty="0">
                <a:solidFill>
                  <a:srgbClr val="333333"/>
                </a:solidFill>
                <a:latin typeface="Roboto"/>
              </a:rPr>
              <a:t>2</a:t>
            </a:r>
            <a:endParaRPr lang="en-US" sz="2400" dirty="0"/>
          </a:p>
        </p:txBody>
      </p:sp>
      <p:pic>
        <p:nvPicPr>
          <p:cNvPr id="1026" name="Picture 2" descr="Image result for brooklyn college logo">
            <a:hlinkClick r:id="rId10"/>
            <a:extLst>
              <a:ext uri="{FF2B5EF4-FFF2-40B4-BE49-F238E27FC236}">
                <a16:creationId xmlns:a16="http://schemas.microsoft.com/office/drawing/2014/main" id="{1DFB1488-A563-E245-813C-CE215060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532" y="651238"/>
            <a:ext cx="4051680" cy="27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si world statistics congress">
            <a:hlinkClick r:id="rId12"/>
            <a:extLst>
              <a:ext uri="{FF2B5EF4-FFF2-40B4-BE49-F238E27FC236}">
                <a16:creationId xmlns:a16="http://schemas.microsoft.com/office/drawing/2014/main" id="{56D5A5F4-3278-1A47-8D0B-813E5209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3" y="202379"/>
            <a:ext cx="3156451" cy="413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F8C6F9-7A6A-0A42-8064-8D8AAD95B645}"/>
              </a:ext>
            </a:extLst>
          </p:cNvPr>
          <p:cNvCxnSpPr/>
          <p:nvPr/>
        </p:nvCxnSpPr>
        <p:spPr>
          <a:xfrm>
            <a:off x="-1" y="4340837"/>
            <a:ext cx="21396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6951EE1-9B1F-8F4A-98E8-6D55248FA3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113" y="20779948"/>
            <a:ext cx="8707779" cy="707660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9E992C4-1961-0F43-8F25-8EA2CD2E27C1}"/>
              </a:ext>
            </a:extLst>
          </p:cNvPr>
          <p:cNvSpPr txBox="1"/>
          <p:nvPr/>
        </p:nvSpPr>
        <p:spPr>
          <a:xfrm>
            <a:off x="0" y="5129378"/>
            <a:ext cx="9486798" cy="1200329"/>
          </a:xfrm>
          <a:prstGeom prst="rect">
            <a:avLst/>
          </a:prstGeom>
          <a:solidFill>
            <a:srgbClr val="FF0028">
              <a:alpha val="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Inter-Faceted Data</a:t>
            </a:r>
          </a:p>
        </p:txBody>
      </p:sp>
      <p:pic>
        <p:nvPicPr>
          <p:cNvPr id="96" name="Graphic 95" descr="Team">
            <a:extLst>
              <a:ext uri="{FF2B5EF4-FFF2-40B4-BE49-F238E27FC236}">
                <a16:creationId xmlns:a16="http://schemas.microsoft.com/office/drawing/2014/main" id="{4A0B4F63-2489-6443-AA3C-EDBBBAF85C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27261" y="9469654"/>
            <a:ext cx="1465363" cy="1387445"/>
          </a:xfrm>
          <a:prstGeom prst="rect">
            <a:avLst/>
          </a:prstGeom>
        </p:spPr>
      </p:pic>
      <p:pic>
        <p:nvPicPr>
          <p:cNvPr id="97" name="Graphic 96" descr="Downward trend">
            <a:extLst>
              <a:ext uri="{FF2B5EF4-FFF2-40B4-BE49-F238E27FC236}">
                <a16:creationId xmlns:a16="http://schemas.microsoft.com/office/drawing/2014/main" id="{76CF51D7-CAA6-9A44-AE94-34DBC91568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4645" y="9548807"/>
            <a:ext cx="1465363" cy="1387445"/>
          </a:xfrm>
          <a:prstGeom prst="rect">
            <a:avLst/>
          </a:prstGeom>
        </p:spPr>
      </p:pic>
      <p:pic>
        <p:nvPicPr>
          <p:cNvPr id="98" name="Graphic 97" descr="Database">
            <a:extLst>
              <a:ext uri="{FF2B5EF4-FFF2-40B4-BE49-F238E27FC236}">
                <a16:creationId xmlns:a16="http://schemas.microsoft.com/office/drawing/2014/main" id="{B43C42EB-8E0B-E848-A19E-E48D606C86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28214" y="6654971"/>
            <a:ext cx="2897257" cy="2743200"/>
          </a:xfrm>
          <a:prstGeom prst="rect">
            <a:avLst/>
          </a:prstGeom>
        </p:spPr>
      </p:pic>
      <p:pic>
        <p:nvPicPr>
          <p:cNvPr id="99" name="Graphic 98" descr="Money">
            <a:extLst>
              <a:ext uri="{FF2B5EF4-FFF2-40B4-BE49-F238E27FC236}">
                <a16:creationId xmlns:a16="http://schemas.microsoft.com/office/drawing/2014/main" id="{94DE5794-FD9A-AF48-A3BB-060468D1D4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2226" y="9469654"/>
            <a:ext cx="1465363" cy="1387445"/>
          </a:xfrm>
          <a:prstGeom prst="rect">
            <a:avLst/>
          </a:prstGeom>
        </p:spPr>
      </p:pic>
      <p:pic>
        <p:nvPicPr>
          <p:cNvPr id="100" name="Graphic 99" descr="Sad Face with No Fill">
            <a:extLst>
              <a:ext uri="{FF2B5EF4-FFF2-40B4-BE49-F238E27FC236}">
                <a16:creationId xmlns:a16="http://schemas.microsoft.com/office/drawing/2014/main" id="{15F8FDD5-6320-F149-B101-70D12AA35A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77359" y="9531144"/>
            <a:ext cx="1465363" cy="1387445"/>
          </a:xfrm>
          <a:prstGeom prst="rect">
            <a:avLst/>
          </a:prstGeom>
        </p:spPr>
      </p:pic>
      <p:pic>
        <p:nvPicPr>
          <p:cNvPr id="102" name="Picture 101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5BDD2A85-F87B-B342-AAAB-0713DE2E5BA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7158" y="6068634"/>
            <a:ext cx="6284740" cy="6173406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6B031B-9287-B742-A2D5-C37DE07DBDDE}"/>
              </a:ext>
            </a:extLst>
          </p:cNvPr>
          <p:cNvGrpSpPr/>
          <p:nvPr/>
        </p:nvGrpSpPr>
        <p:grpSpPr>
          <a:xfrm>
            <a:off x="14956956" y="12521373"/>
            <a:ext cx="6284741" cy="6819735"/>
            <a:chOff x="9490868" y="4916091"/>
            <a:chExt cx="6284741" cy="6819735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A4678A5-B78F-C346-B852-FB9F1E7E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490868" y="4916091"/>
              <a:ext cx="6284741" cy="6173406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309F230-9838-A446-A842-CD95CF38448D}"/>
                </a:ext>
              </a:extLst>
            </p:cNvPr>
            <p:cNvSpPr txBox="1"/>
            <p:nvPr/>
          </p:nvSpPr>
          <p:spPr>
            <a:xfrm>
              <a:off x="9490868" y="11089495"/>
              <a:ext cx="6284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Figure 2: Poverty levels appear significantly low in lower Bronx ,</a:t>
              </a:r>
            </a:p>
            <a:p>
              <a:pPr algn="ctr"/>
              <a:r>
                <a:rPr lang="en-US" i="1" dirty="0"/>
                <a:t>high in lower Manhattan</a:t>
              </a:r>
            </a:p>
          </p:txBody>
        </p:sp>
      </p:grpSp>
      <p:pic>
        <p:nvPicPr>
          <p:cNvPr id="106" name="Picture 105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E1EE5018-AC69-E34E-817F-868C0444D6A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956956" y="6068633"/>
            <a:ext cx="6284741" cy="6173404"/>
          </a:xfrm>
          <a:prstGeom prst="rect">
            <a:avLst/>
          </a:prstGeom>
        </p:spPr>
      </p:pic>
      <p:pic>
        <p:nvPicPr>
          <p:cNvPr id="107" name="Picture 106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C3289EC8-4624-A146-B5D4-B53CCBE9CF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89980" y="12510421"/>
            <a:ext cx="6284740" cy="617340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FABB3EA-AA5D-294E-A88C-999667A673EF}"/>
              </a:ext>
            </a:extLst>
          </p:cNvPr>
          <p:cNvSpPr txBox="1"/>
          <p:nvPr/>
        </p:nvSpPr>
        <p:spPr>
          <a:xfrm>
            <a:off x="1510525" y="11016876"/>
            <a:ext cx="628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1: Examining quality of life through unemployment, poverty, income, and population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0E7B425-056C-D34D-AFC4-E142D32346B8}"/>
              </a:ext>
            </a:extLst>
          </p:cNvPr>
          <p:cNvSpPr txBox="1"/>
          <p:nvPr/>
        </p:nvSpPr>
        <p:spPr>
          <a:xfrm>
            <a:off x="1509854" y="18464111"/>
            <a:ext cx="628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2: Focusing on New York City on the community district level, balance between granularity and information of census and boroughs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AF7C16-0D1D-6A40-93EB-967E483DB6F9}"/>
              </a:ext>
            </a:extLst>
          </p:cNvPr>
          <p:cNvSpPr txBox="1"/>
          <p:nvPr/>
        </p:nvSpPr>
        <p:spPr>
          <a:xfrm>
            <a:off x="10788321" y="21005570"/>
            <a:ext cx="10646357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Disparities are common among community districts in New York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 in open sourced analysis, data and programming, of open sourced data for individuals who lack the resources to collect and analyze it, and still maintain a sense of participation. (Obermeyer, 1998)</a:t>
            </a:r>
          </a:p>
          <a:p>
            <a:pPr algn="ctr"/>
            <a:r>
              <a:rPr lang="en-US" sz="2800" b="1" u="sng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little flexibility with analysis of aggregated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Small sample size to optimally support suggestable assumptions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800" b="1" u="sng" dirty="0"/>
              <a:t>Future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Predictive models on analysis to identify future needs within communities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Explore analysis on a more granular level, potentially with the census tracts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E5CFDC-1668-4C4A-916F-DAABAEE1B2C2}"/>
              </a:ext>
            </a:extLst>
          </p:cNvPr>
          <p:cNvSpPr txBox="1"/>
          <p:nvPr/>
        </p:nvSpPr>
        <p:spPr>
          <a:xfrm>
            <a:off x="11897698" y="4924408"/>
            <a:ext cx="9486798" cy="1200329"/>
          </a:xfrm>
          <a:prstGeom prst="rect">
            <a:avLst/>
          </a:prstGeom>
          <a:solidFill>
            <a:srgbClr val="FF0028">
              <a:alpha val="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The Disparities</a:t>
            </a:r>
          </a:p>
        </p:txBody>
      </p:sp>
    </p:spTree>
    <p:extLst>
      <p:ext uri="{BB962C8B-B14F-4D97-AF65-F5344CB8AC3E}">
        <p14:creationId xmlns:p14="http://schemas.microsoft.com/office/powerpoint/2010/main" val="413202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2795</TotalTime>
  <Words>208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 Rabah</dc:creator>
  <cp:lastModifiedBy>Noor Rabah</cp:lastModifiedBy>
  <cp:revision>41</cp:revision>
  <cp:lastPrinted>2019-05-28T15:20:56Z</cp:lastPrinted>
  <dcterms:created xsi:type="dcterms:W3CDTF">2019-05-26T19:46:03Z</dcterms:created>
  <dcterms:modified xsi:type="dcterms:W3CDTF">2019-05-28T18:21:38Z</dcterms:modified>
</cp:coreProperties>
</file>